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7" r:id="rId3"/>
    <p:sldId id="270" r:id="rId4"/>
    <p:sldId id="257" r:id="rId5"/>
    <p:sldId id="258" r:id="rId6"/>
    <p:sldId id="259" r:id="rId7"/>
    <p:sldId id="260" r:id="rId8"/>
    <p:sldId id="261" r:id="rId9"/>
    <p:sldId id="262" r:id="rId10"/>
    <p:sldId id="263" r:id="rId11"/>
    <p:sldId id="264" r:id="rId12"/>
    <p:sldId id="266" r:id="rId13"/>
    <p:sldId id="265" r:id="rId14"/>
    <p:sldId id="268" r:id="rId15"/>
    <p:sldId id="269"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1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28428-FDEE-4FC4-83A9-74C45E5337CA}" type="datetimeFigureOut">
              <a:rPr lang="de-DE" smtClean="0"/>
              <a:t>09.06.2022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9E78D-4D95-446E-8699-EF6E1C11A129}" type="slidenum">
              <a:rPr lang="de-DE" smtClean="0"/>
              <a:t>‹Nr.›</a:t>
            </a:fld>
            <a:endParaRPr lang="de-DE"/>
          </a:p>
        </p:txBody>
      </p:sp>
    </p:spTree>
    <p:extLst>
      <p:ext uri="{BB962C8B-B14F-4D97-AF65-F5344CB8AC3E}">
        <p14:creationId xmlns:p14="http://schemas.microsoft.com/office/powerpoint/2010/main" val="1574941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4D9E78D-4D95-446E-8699-EF6E1C11A129}" type="slidenum">
              <a:rPr lang="de-DE" smtClean="0"/>
              <a:t>3</a:t>
            </a:fld>
            <a:endParaRPr lang="de-DE"/>
          </a:p>
        </p:txBody>
      </p:sp>
    </p:spTree>
    <p:extLst>
      <p:ext uri="{BB962C8B-B14F-4D97-AF65-F5344CB8AC3E}">
        <p14:creationId xmlns:p14="http://schemas.microsoft.com/office/powerpoint/2010/main" val="422147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4D9E78D-4D95-446E-8699-EF6E1C11A129}" type="slidenum">
              <a:rPr lang="de-DE" smtClean="0"/>
              <a:t>14</a:t>
            </a:fld>
            <a:endParaRPr lang="de-DE"/>
          </a:p>
        </p:txBody>
      </p:sp>
    </p:spTree>
    <p:extLst>
      <p:ext uri="{BB962C8B-B14F-4D97-AF65-F5344CB8AC3E}">
        <p14:creationId xmlns:p14="http://schemas.microsoft.com/office/powerpoint/2010/main" val="383434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42758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4067564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105832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846787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1D2C064-42C3-4A2A-B2E0-571DF215C14C}" type="datetimeFigureOut">
              <a:rPr lang="de-DE" smtClean="0"/>
              <a:t>09.06.2022</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12040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1D2C064-42C3-4A2A-B2E0-571DF215C14C}" type="datetimeFigureOut">
              <a:rPr lang="de-DE" smtClean="0"/>
              <a:t>09.06.2022</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212574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1D2C064-42C3-4A2A-B2E0-571DF215C14C}" type="datetimeFigureOut">
              <a:rPr lang="de-DE" smtClean="0"/>
              <a:t>09.06.2022</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92925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27026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1D2C064-42C3-4A2A-B2E0-571DF215C14C}" type="datetimeFigureOut">
              <a:rPr lang="de-DE" smtClean="0"/>
              <a:t>09.06.2022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338222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533037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1D2C064-42C3-4A2A-B2E0-571DF215C14C}" type="datetimeFigureOut">
              <a:rPr lang="de-DE" smtClean="0"/>
              <a:t>09.06.2022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1B70434-CFE1-468B-9190-87DB58C84A86}" type="slidenum">
              <a:rPr lang="de-DE" smtClean="0"/>
              <a:t>‹Nr.›</a:t>
            </a:fld>
            <a:endParaRPr lang="de-DE"/>
          </a:p>
        </p:txBody>
      </p:sp>
    </p:spTree>
    <p:extLst>
      <p:ext uri="{BB962C8B-B14F-4D97-AF65-F5344CB8AC3E}">
        <p14:creationId xmlns:p14="http://schemas.microsoft.com/office/powerpoint/2010/main" val="1181152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2C064-42C3-4A2A-B2E0-571DF215C14C}" type="datetimeFigureOut">
              <a:rPr lang="de-DE" smtClean="0"/>
              <a:t>09.06.2022</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70434-CFE1-468B-9190-87DB58C84A86}" type="slidenum">
              <a:rPr lang="de-DE" smtClean="0"/>
              <a:t>‹Nr.›</a:t>
            </a:fld>
            <a:endParaRPr lang="de-DE"/>
          </a:p>
        </p:txBody>
      </p:sp>
    </p:spTree>
    <p:extLst>
      <p:ext uri="{BB962C8B-B14F-4D97-AF65-F5344CB8AC3E}">
        <p14:creationId xmlns:p14="http://schemas.microsoft.com/office/powerpoint/2010/main" val="2813904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Befund App</a:t>
            </a:r>
          </a:p>
        </p:txBody>
      </p:sp>
      <p:sp>
        <p:nvSpPr>
          <p:cNvPr id="3" name="Untertitel 2"/>
          <p:cNvSpPr>
            <a:spLocks noGrp="1"/>
          </p:cNvSpPr>
          <p:nvPr>
            <p:ph type="subTitle" idx="1"/>
          </p:nvPr>
        </p:nvSpPr>
        <p:spPr/>
        <p:txBody>
          <a:bodyPr/>
          <a:lstStyle/>
          <a:p>
            <a:r>
              <a:rPr lang="de-DE" dirty="0"/>
              <a:t>Datensicherheit</a:t>
            </a:r>
          </a:p>
          <a:p>
            <a:endParaRPr lang="de-DE" dirty="0"/>
          </a:p>
        </p:txBody>
      </p:sp>
    </p:spTree>
    <p:extLst>
      <p:ext uri="{BB962C8B-B14F-4D97-AF65-F5344CB8AC3E}">
        <p14:creationId xmlns:p14="http://schemas.microsoft.com/office/powerpoint/2010/main" val="72110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10198"/>
          </a:xfrm>
        </p:spPr>
        <p:txBody>
          <a:bodyPr>
            <a:normAutofit/>
          </a:bodyPr>
          <a:lstStyle/>
          <a:p>
            <a:r>
              <a:rPr lang="de-DE" sz="2800" b="1" dirty="0" smtClean="0"/>
              <a:t>Ziel der mobile Applikation</a:t>
            </a:r>
            <a:endParaRPr lang="de-DE" sz="2800" b="1" dirty="0"/>
          </a:p>
        </p:txBody>
      </p:sp>
      <p:sp>
        <p:nvSpPr>
          <p:cNvPr id="3" name="Inhaltsplatzhalter 2"/>
          <p:cNvSpPr>
            <a:spLocks noGrp="1"/>
          </p:cNvSpPr>
          <p:nvPr>
            <p:ph idx="1"/>
          </p:nvPr>
        </p:nvSpPr>
        <p:spPr>
          <a:xfrm>
            <a:off x="838200" y="875324"/>
            <a:ext cx="10515600" cy="4105886"/>
          </a:xfrm>
        </p:spPr>
        <p:txBody>
          <a:bodyPr>
            <a:normAutofit/>
          </a:bodyPr>
          <a:lstStyle/>
          <a:p>
            <a:r>
              <a:rPr lang="de-DE" sz="1800" dirty="0"/>
              <a:t>Das Labor</a:t>
            </a:r>
            <a:r>
              <a:rPr lang="de-DE" sz="1800" b="1" dirty="0"/>
              <a:t> MVZ Dr. Stein &amp; Kollegen </a:t>
            </a:r>
            <a:r>
              <a:rPr lang="de-DE" sz="1800" dirty="0"/>
              <a:t>sendet aktuell die Befunde der </a:t>
            </a:r>
            <a:r>
              <a:rPr lang="de-DE" sz="1800" dirty="0" smtClean="0"/>
              <a:t>Patienten nicht direkt an sie, sondern an </a:t>
            </a:r>
            <a:r>
              <a:rPr lang="de-DE" sz="1800" dirty="0"/>
              <a:t>die Ärzte (Praxen, Krankenhäuser, etc</a:t>
            </a:r>
            <a:r>
              <a:rPr lang="de-DE" sz="1800" dirty="0" smtClean="0"/>
              <a:t>…). </a:t>
            </a:r>
            <a:r>
              <a:rPr lang="de-DE" sz="1800" dirty="0"/>
              <a:t>Das Labor wünscht zukünftig eine </a:t>
            </a:r>
            <a:r>
              <a:rPr lang="de-DE" sz="1800" dirty="0" smtClean="0"/>
              <a:t>moderne und sichere </a:t>
            </a:r>
            <a:r>
              <a:rPr lang="de-DE" sz="1800" dirty="0"/>
              <a:t>Lösung zur Befundübermittlung direkt an die </a:t>
            </a:r>
            <a:r>
              <a:rPr lang="de-DE" sz="1800" dirty="0" smtClean="0"/>
              <a:t>Patienten, </a:t>
            </a:r>
            <a:r>
              <a:rPr lang="de-DE" sz="1800" dirty="0"/>
              <a:t>über eine eigene mobile Applikation. Die mobile Applikation soll sowohl für die IOS als auch für Android Nutzern verfügbar gemacht werden. </a:t>
            </a:r>
            <a:r>
              <a:rPr lang="de-DE" sz="1800" dirty="0" smtClean="0"/>
              <a:t>Desweitern soll die mobile Applikation die Patienten nach ihrer ersten erfolgreichen Anmeldung, über die zukünftigen Befunde ohne Benutzeraktion automatisch benachrichtigen.</a:t>
            </a:r>
          </a:p>
          <a:p>
            <a:endParaRPr lang="de-DE" sz="1800" dirty="0" smtClean="0"/>
          </a:p>
          <a:p>
            <a:r>
              <a:rPr lang="de-DE" sz="1800" b="1" dirty="0" smtClean="0"/>
              <a:t>Was braucht ein Patient, um die Befunde automatisch auf seinem mobilen Gerät erhalten zu können?</a:t>
            </a:r>
          </a:p>
          <a:p>
            <a:pPr lvl="1"/>
            <a:r>
              <a:rPr lang="de-DE" sz="1400" dirty="0" smtClean="0"/>
              <a:t>Der Patient kann unsere Applikation entweder aus (Appstore „IOS“) oder aus (Playstore „Android“) kostenlos herunterladen</a:t>
            </a:r>
          </a:p>
          <a:p>
            <a:pPr lvl="1"/>
            <a:r>
              <a:rPr lang="de-DE" sz="1400" dirty="0" smtClean="0"/>
              <a:t>Der Patient kann  sich nach der Labor-Auftragsnummer bei seinem Arzt erkundigen</a:t>
            </a:r>
          </a:p>
          <a:p>
            <a:pPr lvl="1"/>
            <a:r>
              <a:rPr lang="de-DE" sz="1400" dirty="0" smtClean="0"/>
              <a:t>Der Patient soll für die Befundabfrage über die mobile Applikation, seine PLZ, sein Geburtsdatum und die Labor-Auftragsnummer</a:t>
            </a:r>
          </a:p>
          <a:p>
            <a:pPr marL="457200" lvl="1" indent="0">
              <a:buNone/>
            </a:pPr>
            <a:r>
              <a:rPr lang="de-DE" sz="1400" dirty="0" smtClean="0"/>
              <a:t>eingeben. Verwendet er die mobile Applikation zum ersten Mal? Wird von mobile Applikation zusätzlich nach einem starken persönlichen  Passwort gefragt.</a:t>
            </a:r>
            <a:endParaRPr lang="de-DE" sz="1400" dirty="0"/>
          </a:p>
        </p:txBody>
      </p:sp>
    </p:spTree>
    <p:extLst>
      <p:ext uri="{BB962C8B-B14F-4D97-AF65-F5344CB8AC3E}">
        <p14:creationId xmlns:p14="http://schemas.microsoft.com/office/powerpoint/2010/main" val="1925896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6208" y="257908"/>
            <a:ext cx="9564408" cy="3003316"/>
          </a:xfrm>
          <a:prstGeom prst="rect">
            <a:avLst/>
          </a:prstGeom>
        </p:spPr>
      </p:pic>
      <p:sp>
        <p:nvSpPr>
          <p:cNvPr id="5" name="Inhaltsplatzhalter 2"/>
          <p:cNvSpPr>
            <a:spLocks noGrp="1"/>
          </p:cNvSpPr>
          <p:nvPr>
            <p:ph idx="1"/>
          </p:nvPr>
        </p:nvSpPr>
        <p:spPr>
          <a:xfrm>
            <a:off x="775512" y="3472934"/>
            <a:ext cx="10720754" cy="2024185"/>
          </a:xfrm>
        </p:spPr>
        <p:txBody>
          <a:bodyPr numCol="2">
            <a:normAutofit lnSpcReduction="10000"/>
          </a:bodyPr>
          <a:lstStyle/>
          <a:p>
            <a:pPr>
              <a:lnSpc>
                <a:spcPct val="100000"/>
              </a:lnSpc>
            </a:pPr>
            <a:r>
              <a:rPr lang="de-DE" sz="1600" dirty="0"/>
              <a:t>App/Applikation</a:t>
            </a:r>
          </a:p>
          <a:p>
            <a:pPr marL="457200" lvl="1" indent="0">
              <a:lnSpc>
                <a:spcPct val="100000"/>
              </a:lnSpc>
              <a:buNone/>
            </a:pPr>
            <a:r>
              <a:rPr lang="de-DE" sz="1200" dirty="0">
                <a:solidFill>
                  <a:schemeClr val="bg1">
                    <a:lumMod val="65000"/>
                  </a:schemeClr>
                </a:solidFill>
              </a:rPr>
              <a:t>Eine Anwendung, die auf einem mobilen Gerät ausgeführt wird</a:t>
            </a:r>
            <a:r>
              <a:rPr lang="de-DE" sz="1200" dirty="0" smtClean="0">
                <a:solidFill>
                  <a:schemeClr val="bg1">
                    <a:lumMod val="65000"/>
                  </a:schemeClr>
                </a:solidFill>
              </a:rPr>
              <a:t>.</a:t>
            </a:r>
            <a:endParaRPr lang="de-DE" sz="1600" dirty="0" smtClean="0"/>
          </a:p>
          <a:p>
            <a:pPr>
              <a:lnSpc>
                <a:spcPct val="100000"/>
              </a:lnSpc>
            </a:pPr>
            <a:r>
              <a:rPr lang="de-DE" sz="1600" dirty="0" smtClean="0"/>
              <a:t>Service</a:t>
            </a:r>
            <a:endParaRPr lang="de-DE" sz="1600" dirty="0" smtClean="0"/>
          </a:p>
          <a:p>
            <a:pPr marL="457200" lvl="1" indent="0">
              <a:lnSpc>
                <a:spcPct val="100000"/>
              </a:lnSpc>
              <a:buNone/>
            </a:pPr>
            <a:r>
              <a:rPr lang="de-DE" sz="1200" dirty="0" smtClean="0">
                <a:solidFill>
                  <a:schemeClr val="bg1">
                    <a:lumMod val="65000"/>
                  </a:schemeClr>
                </a:solidFill>
              </a:rPr>
              <a:t>Eine Anwendung, die auf einem Server dauerhaft ausgeführt wird. Diese Anwendung stellt die Daten und Business-Logik den berechtigten Kommunikationspartner zur Verfügung. </a:t>
            </a:r>
            <a:endParaRPr lang="de-DE" sz="1200" dirty="0">
              <a:solidFill>
                <a:schemeClr val="bg1">
                  <a:lumMod val="65000"/>
                </a:schemeClr>
              </a:solidFill>
            </a:endParaRPr>
          </a:p>
          <a:p>
            <a:pPr marL="457200" lvl="1" indent="0">
              <a:lnSpc>
                <a:spcPct val="100000"/>
              </a:lnSpc>
              <a:buNone/>
            </a:pPr>
            <a:endParaRPr lang="de-DE" sz="1200" dirty="0" smtClean="0">
              <a:solidFill>
                <a:schemeClr val="bg1">
                  <a:lumMod val="65000"/>
                </a:schemeClr>
              </a:solidFill>
            </a:endParaRPr>
          </a:p>
          <a:p>
            <a:pPr marL="457200" lvl="1" indent="0">
              <a:lnSpc>
                <a:spcPct val="100000"/>
              </a:lnSpc>
              <a:buNone/>
            </a:pPr>
            <a:endParaRPr lang="de-DE" sz="1200" dirty="0" smtClean="0">
              <a:solidFill>
                <a:schemeClr val="bg1">
                  <a:lumMod val="65000"/>
                </a:schemeClr>
              </a:solidFill>
            </a:endParaRPr>
          </a:p>
          <a:p>
            <a:pPr>
              <a:lnSpc>
                <a:spcPct val="100000"/>
              </a:lnSpc>
            </a:pPr>
            <a:r>
              <a:rPr lang="de-DE" sz="1600" dirty="0" smtClean="0"/>
              <a:t> </a:t>
            </a:r>
            <a:r>
              <a:rPr lang="de-DE" sz="1600" dirty="0" smtClean="0"/>
              <a:t>ServiceInside</a:t>
            </a:r>
            <a:endParaRPr lang="de-DE" sz="1600" dirty="0"/>
          </a:p>
          <a:p>
            <a:pPr marL="457200" lvl="1" indent="0">
              <a:lnSpc>
                <a:spcPct val="100000"/>
              </a:lnSpc>
              <a:buNone/>
            </a:pPr>
            <a:r>
              <a:rPr lang="de-DE" sz="1200" dirty="0" smtClean="0">
                <a:solidFill>
                  <a:schemeClr val="bg1">
                    <a:lumMod val="65000"/>
                  </a:schemeClr>
                </a:solidFill>
              </a:rPr>
              <a:t>Ein Service(s. </a:t>
            </a:r>
            <a:r>
              <a:rPr lang="de-DE" sz="1200" dirty="0">
                <a:solidFill>
                  <a:schemeClr val="bg1">
                    <a:lumMod val="65000"/>
                  </a:schemeClr>
                </a:solidFill>
              </a:rPr>
              <a:t>Definition</a:t>
            </a:r>
            <a:r>
              <a:rPr lang="de-DE" sz="1200" dirty="0" smtClean="0">
                <a:solidFill>
                  <a:schemeClr val="bg1">
                    <a:lumMod val="65000"/>
                  </a:schemeClr>
                </a:solidFill>
              </a:rPr>
              <a:t>), der die Daten nur für </a:t>
            </a:r>
            <a:r>
              <a:rPr lang="de-DE" sz="1200" dirty="0" smtClean="0">
                <a:solidFill>
                  <a:schemeClr val="bg1">
                    <a:lumMod val="65000"/>
                  </a:schemeClr>
                </a:solidFill>
              </a:rPr>
              <a:t>seinen </a:t>
            </a:r>
            <a:r>
              <a:rPr lang="de-DE" sz="1200" dirty="0" smtClean="0">
                <a:solidFill>
                  <a:schemeClr val="bg1">
                    <a:lumMod val="65000"/>
                  </a:schemeClr>
                </a:solidFill>
              </a:rPr>
              <a:t>ServiceOutside aus einem </a:t>
            </a:r>
            <a:r>
              <a:rPr lang="de-DE" sz="1200" dirty="0" smtClean="0">
                <a:solidFill>
                  <a:schemeClr val="bg1">
                    <a:lumMod val="65000"/>
                  </a:schemeClr>
                </a:solidFill>
              </a:rPr>
              <a:t>nicht vom Internet erreichbaren Bereich bereitstellt</a:t>
            </a:r>
            <a:r>
              <a:rPr lang="de-DE" sz="1200" dirty="0" smtClean="0">
                <a:solidFill>
                  <a:schemeClr val="bg1">
                    <a:lumMod val="65000"/>
                  </a:schemeClr>
                </a:solidFill>
              </a:rPr>
              <a:t>.</a:t>
            </a:r>
          </a:p>
          <a:p>
            <a:pPr>
              <a:lnSpc>
                <a:spcPct val="100000"/>
              </a:lnSpc>
            </a:pPr>
            <a:r>
              <a:rPr lang="de-DE" sz="1600" dirty="0"/>
              <a:t> </a:t>
            </a:r>
            <a:r>
              <a:rPr lang="de-DE" sz="1600" dirty="0" smtClean="0"/>
              <a:t>ServiceOutside</a:t>
            </a:r>
            <a:endParaRPr lang="de-DE" sz="1600" dirty="0"/>
          </a:p>
          <a:p>
            <a:pPr marL="457200" lvl="1" indent="0">
              <a:lnSpc>
                <a:spcPct val="100000"/>
              </a:lnSpc>
              <a:buNone/>
            </a:pPr>
            <a:r>
              <a:rPr lang="de-DE" sz="1200" dirty="0">
                <a:solidFill>
                  <a:schemeClr val="bg1">
                    <a:lumMod val="65000"/>
                  </a:schemeClr>
                </a:solidFill>
              </a:rPr>
              <a:t>Ein Service(s. Definition</a:t>
            </a:r>
            <a:r>
              <a:rPr lang="de-DE" sz="1200" dirty="0" smtClean="0">
                <a:solidFill>
                  <a:schemeClr val="bg1">
                    <a:lumMod val="65000"/>
                  </a:schemeClr>
                </a:solidFill>
              </a:rPr>
              <a:t>), </a:t>
            </a:r>
            <a:r>
              <a:rPr lang="de-DE" sz="1200" dirty="0">
                <a:solidFill>
                  <a:schemeClr val="bg1">
                    <a:lumMod val="65000"/>
                  </a:schemeClr>
                </a:solidFill>
              </a:rPr>
              <a:t>der die Daten nur für </a:t>
            </a:r>
            <a:r>
              <a:rPr lang="de-DE" sz="1200" dirty="0" smtClean="0">
                <a:solidFill>
                  <a:schemeClr val="bg1">
                    <a:lumMod val="65000"/>
                  </a:schemeClr>
                </a:solidFill>
              </a:rPr>
              <a:t>seine berechtigten </a:t>
            </a:r>
            <a:r>
              <a:rPr lang="de-DE" sz="1200" dirty="0" smtClean="0">
                <a:solidFill>
                  <a:schemeClr val="bg1">
                    <a:lumMod val="65000"/>
                  </a:schemeClr>
                </a:solidFill>
              </a:rPr>
              <a:t>mobilen </a:t>
            </a:r>
            <a:r>
              <a:rPr lang="de-DE" sz="1200" dirty="0" smtClean="0">
                <a:solidFill>
                  <a:schemeClr val="bg1">
                    <a:lumMod val="65000"/>
                  </a:schemeClr>
                </a:solidFill>
              </a:rPr>
              <a:t>Applikationen bereitstellt. Erhält der ServiceOutside eine Anforderung für die Abholung der Daten aus </a:t>
            </a:r>
            <a:r>
              <a:rPr lang="de-DE" sz="1200" dirty="0" smtClean="0">
                <a:solidFill>
                  <a:schemeClr val="bg1">
                    <a:lumMod val="65000"/>
                  </a:schemeClr>
                </a:solidFill>
              </a:rPr>
              <a:t>einem nicht vom Internet erreichbaren Bereich, </a:t>
            </a:r>
            <a:r>
              <a:rPr lang="de-DE" sz="1200" dirty="0" smtClean="0">
                <a:solidFill>
                  <a:schemeClr val="bg1">
                    <a:lumMod val="65000"/>
                  </a:schemeClr>
                </a:solidFill>
              </a:rPr>
              <a:t>so leitet er diese Abfrage an </a:t>
            </a:r>
            <a:r>
              <a:rPr lang="de-DE" sz="1200" dirty="0" smtClean="0">
                <a:solidFill>
                  <a:schemeClr val="bg1">
                    <a:lumMod val="65000"/>
                  </a:schemeClr>
                </a:solidFill>
              </a:rPr>
              <a:t>seinen ServiceInside weiter.</a:t>
            </a:r>
            <a:endParaRPr lang="de-DE" sz="1200" dirty="0">
              <a:solidFill>
                <a:schemeClr val="bg1">
                  <a:lumMod val="65000"/>
                </a:schemeClr>
              </a:solidFill>
            </a:endParaRPr>
          </a:p>
        </p:txBody>
      </p:sp>
      <p:sp>
        <p:nvSpPr>
          <p:cNvPr id="6" name="Textfeld 5"/>
          <p:cNvSpPr txBox="1"/>
          <p:nvPr/>
        </p:nvSpPr>
        <p:spPr>
          <a:xfrm>
            <a:off x="775512" y="5497119"/>
            <a:ext cx="10720754" cy="923330"/>
          </a:xfrm>
          <a:prstGeom prst="rect">
            <a:avLst/>
          </a:prstGeom>
          <a:noFill/>
        </p:spPr>
        <p:txBody>
          <a:bodyPr wrap="square" rtlCol="0">
            <a:spAutoFit/>
          </a:bodyPr>
          <a:lstStyle/>
          <a:p>
            <a:r>
              <a:rPr lang="de-DE" dirty="0" smtClean="0"/>
              <a:t>Warum darf der ServiceOutside die </a:t>
            </a:r>
            <a:r>
              <a:rPr lang="de-DE" dirty="0"/>
              <a:t>D</a:t>
            </a:r>
            <a:r>
              <a:rPr lang="de-DE" dirty="0" smtClean="0"/>
              <a:t>aten nicht aus einem internen Bereich selber bereitstellen?</a:t>
            </a:r>
          </a:p>
          <a:p>
            <a:pPr marL="285750" indent="-285750">
              <a:buFont typeface="Arial" panose="020B0604020202020204" pitchFamily="34" charset="0"/>
              <a:buChar char="•"/>
            </a:pPr>
            <a:r>
              <a:rPr lang="de-DE" dirty="0" smtClean="0">
                <a:solidFill>
                  <a:schemeClr val="bg1">
                    <a:lumMod val="65000"/>
                  </a:schemeClr>
                </a:solidFill>
              </a:rPr>
              <a:t>Soll es einem Hacker gelungen, den ServiceOutside anzugreifen und darauf die Kontrolle zu schaffen?, so hat er ihn nur als einziger Opfer (ServiceOutside beinhaltet keine persönlichen Daten). </a:t>
            </a:r>
            <a:endParaRPr lang="de-DE" dirty="0">
              <a:solidFill>
                <a:schemeClr val="bg1">
                  <a:lumMod val="65000"/>
                </a:schemeClr>
              </a:solidFill>
            </a:endParaRPr>
          </a:p>
        </p:txBody>
      </p:sp>
    </p:spTree>
    <p:extLst>
      <p:ext uri="{BB962C8B-B14F-4D97-AF65-F5344CB8AC3E}">
        <p14:creationId xmlns:p14="http://schemas.microsoft.com/office/powerpoint/2010/main" val="18979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Sicherheitsmethode</a:t>
            </a:r>
          </a:p>
        </p:txBody>
      </p:sp>
      <p:sp>
        <p:nvSpPr>
          <p:cNvPr id="3" name="Inhaltsplatzhalter 2"/>
          <p:cNvSpPr>
            <a:spLocks noGrp="1"/>
          </p:cNvSpPr>
          <p:nvPr>
            <p:ph idx="1"/>
          </p:nvPr>
        </p:nvSpPr>
        <p:spPr/>
        <p:txBody>
          <a:bodyPr>
            <a:normAutofit lnSpcReduction="10000"/>
          </a:bodyPr>
          <a:lstStyle/>
          <a:p>
            <a:r>
              <a:rPr lang="de-DE" sz="2400" dirty="0"/>
              <a:t>1.	Keine persönlichen Daten im öffentlichen Bereich</a:t>
            </a:r>
          </a:p>
          <a:p>
            <a:r>
              <a:rPr lang="de-DE" sz="2400" dirty="0"/>
              <a:t>2.	Validierung der Abfragen (TrustedHeader)</a:t>
            </a:r>
          </a:p>
          <a:p>
            <a:r>
              <a:rPr lang="de-DE" sz="2400" dirty="0"/>
              <a:t>3.	End zu End Datenverschlüsselung </a:t>
            </a:r>
            <a:r>
              <a:rPr lang="de-DE" sz="2400" dirty="0" smtClean="0"/>
              <a:t>(Curv25519/Asymmetrisch)</a:t>
            </a:r>
            <a:endParaRPr lang="de-DE" sz="2400" dirty="0"/>
          </a:p>
          <a:p>
            <a:r>
              <a:rPr lang="de-DE" sz="2400" dirty="0"/>
              <a:t>4.	Prüfung der Nachrichten auf Veränderungen mit Signaturen</a:t>
            </a:r>
          </a:p>
          <a:p>
            <a:r>
              <a:rPr lang="de-DE" sz="2400" dirty="0"/>
              <a:t>5.	Starke Passwortrichtlinie auf den mobilen </a:t>
            </a:r>
            <a:r>
              <a:rPr lang="de-DE" sz="2400" dirty="0" smtClean="0"/>
              <a:t>Geräten </a:t>
            </a:r>
            <a:r>
              <a:rPr lang="de-DE" sz="2400" dirty="0"/>
              <a:t>für Privatschlüssel</a:t>
            </a:r>
          </a:p>
          <a:p>
            <a:r>
              <a:rPr lang="de-DE" sz="2400" dirty="0"/>
              <a:t>6.	HTTPS Datenübertragung</a:t>
            </a:r>
          </a:p>
          <a:p>
            <a:r>
              <a:rPr lang="de-DE" sz="2400" dirty="0"/>
              <a:t>7.	Ratelimiting (Schutz vor vielen Abfragen 20/Minute)</a:t>
            </a:r>
          </a:p>
          <a:p>
            <a:r>
              <a:rPr lang="de-DE" sz="2400" dirty="0"/>
              <a:t>8.	Keine Archive Funktionalität, sondern nur Zustellung der aktuellen Befunde</a:t>
            </a:r>
          </a:p>
          <a:p>
            <a:pPr marL="0" indent="0">
              <a:buNone/>
            </a:pPr>
            <a:r>
              <a:rPr lang="de-DE" sz="2400" dirty="0"/>
              <a:t>	(Datenreorganisation nach einem Monat)</a:t>
            </a:r>
          </a:p>
          <a:p>
            <a:pPr marL="0" indent="0">
              <a:buNone/>
            </a:pPr>
            <a:r>
              <a:rPr lang="de-DE" sz="2400" dirty="0"/>
              <a:t>9.	Web Applikation Firewall (WAF)</a:t>
            </a:r>
          </a:p>
        </p:txBody>
      </p:sp>
    </p:spTree>
    <p:extLst>
      <p:ext uri="{BB962C8B-B14F-4D97-AF65-F5344CB8AC3E}">
        <p14:creationId xmlns:p14="http://schemas.microsoft.com/office/powerpoint/2010/main" val="3380989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Keine persönlichen Daten im öffentlichen Bereich</a:t>
            </a:r>
          </a:p>
        </p:txBody>
      </p:sp>
      <p:sp>
        <p:nvSpPr>
          <p:cNvPr id="3" name="Inhaltsplatzhalter 2"/>
          <p:cNvSpPr>
            <a:spLocks noGrp="1"/>
          </p:cNvSpPr>
          <p:nvPr>
            <p:ph idx="1"/>
          </p:nvPr>
        </p:nvSpPr>
        <p:spPr/>
        <p:txBody>
          <a:bodyPr/>
          <a:lstStyle/>
          <a:p>
            <a:pPr marL="0" indent="0">
              <a:buNone/>
            </a:pPr>
            <a:r>
              <a:rPr lang="de-DE" dirty="0"/>
              <a:t>Folgende Daten werden im öffentlichen Bereich gespeichert</a:t>
            </a:r>
          </a:p>
          <a:p>
            <a:pPr marL="0" indent="0">
              <a:buNone/>
            </a:pPr>
            <a:endParaRPr lang="de-DE" dirty="0"/>
          </a:p>
          <a:p>
            <a:r>
              <a:rPr lang="de-DE" sz="2400" dirty="0"/>
              <a:t>PGS 			- SHA512 Hash aus </a:t>
            </a:r>
            <a:r>
              <a:rPr lang="de-DE" sz="2400" b="1" dirty="0"/>
              <a:t>PLZ + Geburtsdatum + Auftragsnummer</a:t>
            </a:r>
          </a:p>
          <a:p>
            <a:r>
              <a:rPr lang="de-DE" sz="2400" dirty="0"/>
              <a:t>PatHash 		- SHA512 Hash aus internen </a:t>
            </a:r>
            <a:r>
              <a:rPr lang="de-DE" sz="2400" b="1" dirty="0" err="1"/>
              <a:t>PatientenId</a:t>
            </a:r>
            <a:endParaRPr lang="de-DE" sz="2400" b="1" dirty="0"/>
          </a:p>
          <a:p>
            <a:r>
              <a:rPr lang="de-DE" sz="2400" dirty="0"/>
              <a:t>UDID			- Eindeutige Geräte/App ID</a:t>
            </a:r>
          </a:p>
          <a:p>
            <a:r>
              <a:rPr lang="de-DE" sz="2400" dirty="0"/>
              <a:t>VerificationHash	- SHA512 HMAC Hash mit Benutzer Passwort</a:t>
            </a:r>
          </a:p>
          <a:p>
            <a:r>
              <a:rPr lang="de-DE" sz="2400" dirty="0"/>
              <a:t>Client Public Key	- Öffentlicher Schlüssel des Clients(Benutzer)</a:t>
            </a:r>
          </a:p>
          <a:p>
            <a:r>
              <a:rPr lang="de-DE" sz="2400" dirty="0"/>
              <a:t>Server Public Key	- Öffentlicher Schlüssel des Servers	</a:t>
            </a:r>
          </a:p>
        </p:txBody>
      </p:sp>
    </p:spTree>
    <p:extLst>
      <p:ext uri="{BB962C8B-B14F-4D97-AF65-F5344CB8AC3E}">
        <p14:creationId xmlns:p14="http://schemas.microsoft.com/office/powerpoint/2010/main" val="1195081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a:t>Validierung der Abfragen (TrustedHeader)</a:t>
            </a:r>
          </a:p>
        </p:txBody>
      </p:sp>
      <p:sp>
        <p:nvSpPr>
          <p:cNvPr id="3" name="Inhaltsplatzhalter 2"/>
          <p:cNvSpPr>
            <a:spLocks noGrp="1"/>
          </p:cNvSpPr>
          <p:nvPr>
            <p:ph idx="1"/>
          </p:nvPr>
        </p:nvSpPr>
        <p:spPr/>
        <p:txBody>
          <a:bodyPr/>
          <a:lstStyle/>
          <a:p>
            <a:r>
              <a:rPr lang="de-DE" dirty="0"/>
              <a:t>Schlüsselaustausch bevor Kommunikation (Curv25519)</a:t>
            </a:r>
          </a:p>
          <a:p>
            <a:r>
              <a:rPr lang="de-DE" dirty="0"/>
              <a:t>Validierung der Client Headers</a:t>
            </a:r>
          </a:p>
          <a:p>
            <a:r>
              <a:rPr lang="de-DE" dirty="0"/>
              <a:t>Validierung der Client-Signatur (Curv25519)</a:t>
            </a:r>
          </a:p>
          <a:p>
            <a:r>
              <a:rPr lang="de-DE" dirty="0"/>
              <a:t>Validierung der Nachricht auf Veränderung (HMAC SHA512)</a:t>
            </a:r>
          </a:p>
          <a:p>
            <a:endParaRPr lang="de-DE" dirty="0"/>
          </a:p>
        </p:txBody>
      </p:sp>
    </p:spTree>
    <p:extLst>
      <p:ext uri="{BB962C8B-B14F-4D97-AF65-F5344CB8AC3E}">
        <p14:creationId xmlns:p14="http://schemas.microsoft.com/office/powerpoint/2010/main" val="265390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44879"/>
            <a:ext cx="10515600" cy="455490"/>
          </a:xfrm>
        </p:spPr>
        <p:txBody>
          <a:bodyPr>
            <a:normAutofit fontScale="90000"/>
          </a:bodyPr>
          <a:lstStyle/>
          <a:p>
            <a:r>
              <a:rPr lang="de-DE" sz="2800" dirty="0"/>
              <a:t>End zu End Datenverschlüsselung (</a:t>
            </a:r>
            <a:r>
              <a:rPr lang="de-DE" sz="2800" dirty="0" smtClean="0"/>
              <a:t>Curv25519/Asymmetrisch</a:t>
            </a:r>
            <a:r>
              <a:rPr lang="de-DE" sz="2800" dirty="0"/>
              <a:t>)</a:t>
            </a:r>
            <a:r>
              <a:rPr lang="de-DE" dirty="0"/>
              <a:t/>
            </a:r>
            <a:br>
              <a:rPr lang="de-DE" dirty="0"/>
            </a:br>
            <a:endParaRPr lang="de-DE" dirty="0"/>
          </a:p>
        </p:txBody>
      </p:sp>
      <p:sp>
        <p:nvSpPr>
          <p:cNvPr id="3" name="Inhaltsplatzhalter 2"/>
          <p:cNvSpPr>
            <a:spLocks noGrp="1"/>
          </p:cNvSpPr>
          <p:nvPr>
            <p:ph idx="1"/>
          </p:nvPr>
        </p:nvSpPr>
        <p:spPr>
          <a:xfrm>
            <a:off x="809362" y="816235"/>
            <a:ext cx="10515600" cy="4351338"/>
          </a:xfrm>
        </p:spPr>
        <p:txBody>
          <a:bodyPr/>
          <a:lstStyle/>
          <a:p>
            <a:r>
              <a:rPr lang="de-DE" dirty="0"/>
              <a:t>Austausch der öffentlichen Schlüsseln zwischen der Kommunikationspartner</a:t>
            </a:r>
          </a:p>
          <a:p>
            <a:r>
              <a:rPr lang="de-DE" dirty="0"/>
              <a:t>Datenverschlüsselung mit dem gemeinsamen Geheimschlüssel</a:t>
            </a:r>
          </a:p>
        </p:txBody>
      </p:sp>
      <p:sp>
        <p:nvSpPr>
          <p:cNvPr id="7" name="Rechteck 6"/>
          <p:cNvSpPr/>
          <p:nvPr/>
        </p:nvSpPr>
        <p:spPr>
          <a:xfrm>
            <a:off x="838200" y="4407877"/>
            <a:ext cx="1203569" cy="1477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Client</a:t>
            </a:r>
          </a:p>
        </p:txBody>
      </p:sp>
      <p:sp>
        <p:nvSpPr>
          <p:cNvPr id="8" name="Rechteck 7"/>
          <p:cNvSpPr/>
          <p:nvPr/>
        </p:nvSpPr>
        <p:spPr>
          <a:xfrm>
            <a:off x="10150231" y="4407877"/>
            <a:ext cx="1203569" cy="1477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Server</a:t>
            </a:r>
          </a:p>
        </p:txBody>
      </p:sp>
      <p:cxnSp>
        <p:nvCxnSpPr>
          <p:cNvPr id="10" name="Gerade Verbindung mit Pfeil 9"/>
          <p:cNvCxnSpPr/>
          <p:nvPr/>
        </p:nvCxnSpPr>
        <p:spPr>
          <a:xfrm>
            <a:off x="2041769" y="4470400"/>
            <a:ext cx="8108462" cy="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flipH="1">
            <a:off x="2041769" y="4798646"/>
            <a:ext cx="81084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4222731" y="4450861"/>
            <a:ext cx="3746538" cy="369332"/>
          </a:xfrm>
          <a:prstGeom prst="rect">
            <a:avLst/>
          </a:prstGeom>
          <a:noFill/>
        </p:spPr>
        <p:txBody>
          <a:bodyPr wrap="none" rtlCol="0">
            <a:spAutoFit/>
          </a:bodyPr>
          <a:lstStyle/>
          <a:p>
            <a:r>
              <a:rPr lang="de-DE" dirty="0"/>
              <a:t>Austausch von öffentlichen Schlüsseln</a:t>
            </a:r>
          </a:p>
        </p:txBody>
      </p:sp>
      <p:sp>
        <p:nvSpPr>
          <p:cNvPr id="14" name="Pfeil nach rechts 13"/>
          <p:cNvSpPr/>
          <p:nvPr/>
        </p:nvSpPr>
        <p:spPr>
          <a:xfrm>
            <a:off x="2041769" y="5193323"/>
            <a:ext cx="8108462" cy="14849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Pfeil nach rechts 14"/>
          <p:cNvSpPr/>
          <p:nvPr/>
        </p:nvSpPr>
        <p:spPr>
          <a:xfrm rot="10800000">
            <a:off x="2041769" y="5622219"/>
            <a:ext cx="8108462" cy="14849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6" name="Textfeld 15"/>
          <p:cNvSpPr txBox="1"/>
          <p:nvPr/>
        </p:nvSpPr>
        <p:spPr>
          <a:xfrm>
            <a:off x="3306267" y="5281116"/>
            <a:ext cx="5778248" cy="369332"/>
          </a:xfrm>
          <a:prstGeom prst="rect">
            <a:avLst/>
          </a:prstGeom>
          <a:noFill/>
        </p:spPr>
        <p:txBody>
          <a:bodyPr wrap="none" rtlCol="0">
            <a:spAutoFit/>
          </a:bodyPr>
          <a:lstStyle/>
          <a:p>
            <a:r>
              <a:rPr lang="de-DE" dirty="0"/>
              <a:t>Verschlüsselter Datentransport mit gemeinsamem Schlüssel</a:t>
            </a:r>
          </a:p>
        </p:txBody>
      </p:sp>
      <p:sp>
        <p:nvSpPr>
          <p:cNvPr id="17" name="Inhaltsplatzhalter 2"/>
          <p:cNvSpPr txBox="1">
            <a:spLocks/>
          </p:cNvSpPr>
          <p:nvPr/>
        </p:nvSpPr>
        <p:spPr>
          <a:xfrm>
            <a:off x="838200" y="2473299"/>
            <a:ext cx="10720754" cy="1653224"/>
          </a:xfrm>
          <a:prstGeom prst="rect">
            <a:avLst/>
          </a:prstGeom>
        </p:spPr>
        <p:txBody>
          <a:bodyPr vert="horz" lIns="91440" tIns="45720" rIns="91440" bIns="45720" numCol="2"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de-DE" sz="1600" dirty="0" smtClean="0"/>
              <a:t>Privater Schlüssel (Private Key)</a:t>
            </a:r>
          </a:p>
          <a:p>
            <a:pPr marL="457200" lvl="1" indent="0">
              <a:lnSpc>
                <a:spcPct val="100000"/>
              </a:lnSpc>
              <a:buFont typeface="Arial" panose="020B0604020202020204" pitchFamily="34" charset="0"/>
              <a:buNone/>
            </a:pPr>
            <a:r>
              <a:rPr lang="de-DE" sz="1200" dirty="0" smtClean="0">
                <a:solidFill>
                  <a:schemeClr val="bg1">
                    <a:lumMod val="65000"/>
                  </a:schemeClr>
                </a:solidFill>
              </a:rPr>
              <a:t>Ein Hash(s. Definition), der nur von seinem Autor geheim gehalten werden muss. (Dieser wird für die Daten Ver/-und Entschlüsselung verwendet)</a:t>
            </a:r>
          </a:p>
          <a:p>
            <a:pPr>
              <a:lnSpc>
                <a:spcPct val="100000"/>
              </a:lnSpc>
            </a:pPr>
            <a:r>
              <a:rPr lang="de-DE" sz="1600" dirty="0" smtClean="0"/>
              <a:t>Öffentlicher Schlüssel (Public Key)</a:t>
            </a:r>
          </a:p>
          <a:p>
            <a:pPr marL="457200" lvl="1" indent="0">
              <a:lnSpc>
                <a:spcPct val="100000"/>
              </a:lnSpc>
              <a:buFont typeface="Arial" panose="020B0604020202020204" pitchFamily="34" charset="0"/>
              <a:buNone/>
            </a:pPr>
            <a:r>
              <a:rPr lang="de-DE" sz="1200" dirty="0" smtClean="0">
                <a:solidFill>
                  <a:schemeClr val="bg1">
                    <a:lumMod val="65000"/>
                  </a:schemeClr>
                </a:solidFill>
              </a:rPr>
              <a:t>Ein Hash(s. Definition), der von seinem Autor an dritten weiter gegeben kann.</a:t>
            </a:r>
          </a:p>
          <a:p>
            <a:pPr marL="457200" lvl="1" indent="0">
              <a:lnSpc>
                <a:spcPct val="100000"/>
              </a:lnSpc>
              <a:buFont typeface="Arial" panose="020B0604020202020204" pitchFamily="34" charset="0"/>
              <a:buNone/>
            </a:pPr>
            <a:r>
              <a:rPr lang="de-DE" sz="1200" dirty="0" smtClean="0">
                <a:solidFill>
                  <a:schemeClr val="bg1">
                    <a:lumMod val="65000"/>
                  </a:schemeClr>
                </a:solidFill>
              </a:rPr>
              <a:t>Der Empfänger eines fremd öffentlichen Schlüssels, verwendet diesen, um einen gemeinsamen Hash(s. Definition) zu berechnen. Mit dem gemeinsamen Hash kann er nun die Daten verschlüsseln und anschließend an den Autor des fremd öffentlichen Schlüssels mit eigenem öffentlichen Schlüssel zurücksenden. Der Autor des ursprünglichen öffentlichen Schlüssels, erhält nun die verschlüsselten Daten und einen öffentlichen Schlüssel des Absenders zurück. Er kann nun mit seinem privaten und dem öffentlichen Schlüssel des Absenders wiederum den selben gemeinsamen Hash(s. Definition) berechnen, um mit ihm anschließend die erhaltenen verschlüsselten Daten zu entschlüsseln.</a:t>
            </a:r>
            <a:endParaRPr lang="de-DE" sz="1200" dirty="0">
              <a:solidFill>
                <a:schemeClr val="bg1">
                  <a:lumMod val="65000"/>
                </a:schemeClr>
              </a:solidFill>
            </a:endParaRPr>
          </a:p>
        </p:txBody>
      </p:sp>
    </p:spTree>
    <p:extLst>
      <p:ext uri="{BB962C8B-B14F-4D97-AF65-F5344CB8AC3E}">
        <p14:creationId xmlns:p14="http://schemas.microsoft.com/office/powerpoint/2010/main" val="4068276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Starke Passwortrichtlinie</a:t>
            </a:r>
          </a:p>
        </p:txBody>
      </p:sp>
      <p:sp>
        <p:nvSpPr>
          <p:cNvPr id="3" name="Inhaltsplatzhalter 2"/>
          <p:cNvSpPr>
            <a:spLocks noGrp="1"/>
          </p:cNvSpPr>
          <p:nvPr>
            <p:ph idx="1"/>
          </p:nvPr>
        </p:nvSpPr>
        <p:spPr/>
        <p:txBody>
          <a:bodyPr/>
          <a:lstStyle/>
          <a:p>
            <a:pPr marL="0" indent="0">
              <a:buNone/>
            </a:pPr>
            <a:r>
              <a:rPr lang="de-DE" dirty="0"/>
              <a:t>Verschlüsseltes Speichern von privatem Schlüssel mit einem Master Passwort auf dem Gerät</a:t>
            </a:r>
          </a:p>
          <a:p>
            <a:pPr marL="0" indent="0">
              <a:buNone/>
            </a:pPr>
            <a:endParaRPr lang="de-DE" dirty="0"/>
          </a:p>
          <a:p>
            <a:r>
              <a:rPr lang="de-DE" dirty="0"/>
              <a:t>1.	Mindestens 8 Zeichen</a:t>
            </a:r>
          </a:p>
          <a:p>
            <a:r>
              <a:rPr lang="de-DE" dirty="0"/>
              <a:t>2.	Mindestens 1 Ziffer</a:t>
            </a:r>
          </a:p>
          <a:p>
            <a:r>
              <a:rPr lang="de-DE" dirty="0"/>
              <a:t>3.	Mindestens 1 Großbuchstabe</a:t>
            </a:r>
          </a:p>
          <a:p>
            <a:r>
              <a:rPr lang="de-DE" dirty="0"/>
              <a:t>4.	Mindestens 1 Kleinbuchstabe</a:t>
            </a:r>
          </a:p>
          <a:p>
            <a:r>
              <a:rPr lang="de-DE" dirty="0"/>
              <a:t>5.	Mindestens 1 Sonderzeichen</a:t>
            </a:r>
          </a:p>
        </p:txBody>
      </p:sp>
    </p:spTree>
    <p:extLst>
      <p:ext uri="{BB962C8B-B14F-4D97-AF65-F5344CB8AC3E}">
        <p14:creationId xmlns:p14="http://schemas.microsoft.com/office/powerpoint/2010/main" val="2380141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HTTPS Datenübertragung</a:t>
            </a:r>
          </a:p>
        </p:txBody>
      </p:sp>
      <p:sp>
        <p:nvSpPr>
          <p:cNvPr id="3" name="Inhaltsplatzhalter 2"/>
          <p:cNvSpPr>
            <a:spLocks noGrp="1"/>
          </p:cNvSpPr>
          <p:nvPr>
            <p:ph idx="1"/>
          </p:nvPr>
        </p:nvSpPr>
        <p:spPr/>
        <p:txBody>
          <a:bodyPr/>
          <a:lstStyle/>
          <a:p>
            <a:r>
              <a:rPr lang="de-DE" dirty="0"/>
              <a:t>Sicheres Kommunikationsprotokoll im Internet, mit dem die Daten im Internet Verschlüsselt übertragen werden(Alle aktuelle Webbrowsers unterstützt)</a:t>
            </a:r>
          </a:p>
        </p:txBody>
      </p:sp>
    </p:spTree>
    <p:extLst>
      <p:ext uri="{BB962C8B-B14F-4D97-AF65-F5344CB8AC3E}">
        <p14:creationId xmlns:p14="http://schemas.microsoft.com/office/powerpoint/2010/main" val="2574125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Ratelimiting (Schutz vor vielen Abfragen 20/Minute)</a:t>
            </a:r>
          </a:p>
        </p:txBody>
      </p:sp>
      <p:sp>
        <p:nvSpPr>
          <p:cNvPr id="3" name="Inhaltsplatzhalter 2"/>
          <p:cNvSpPr>
            <a:spLocks noGrp="1"/>
          </p:cNvSpPr>
          <p:nvPr>
            <p:ph idx="1"/>
          </p:nvPr>
        </p:nvSpPr>
        <p:spPr/>
        <p:txBody>
          <a:bodyPr/>
          <a:lstStyle/>
          <a:p>
            <a:r>
              <a:rPr lang="de-DE" dirty="0"/>
              <a:t>Die Clients können max. 20 Abfrage pro Minuten an den Server schicken</a:t>
            </a:r>
          </a:p>
          <a:p>
            <a:r>
              <a:rPr lang="de-DE" dirty="0"/>
              <a:t>Somit können die s.g. Brute Force Attacke blockiert werden</a:t>
            </a:r>
          </a:p>
        </p:txBody>
      </p:sp>
    </p:spTree>
    <p:extLst>
      <p:ext uri="{BB962C8B-B14F-4D97-AF65-F5344CB8AC3E}">
        <p14:creationId xmlns:p14="http://schemas.microsoft.com/office/powerpoint/2010/main" val="2070483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a:t>Keine Archive Funktionalität, sondern nur Zustellung der aktuellen Befunde</a:t>
            </a:r>
            <a:r>
              <a:rPr lang="de-DE" dirty="0"/>
              <a:t/>
            </a:r>
            <a:br>
              <a:rPr lang="de-DE" dirty="0"/>
            </a:br>
            <a:endParaRPr lang="de-DE" dirty="0"/>
          </a:p>
        </p:txBody>
      </p:sp>
      <p:sp>
        <p:nvSpPr>
          <p:cNvPr id="3" name="Inhaltsplatzhalter 2"/>
          <p:cNvSpPr>
            <a:spLocks noGrp="1"/>
          </p:cNvSpPr>
          <p:nvPr>
            <p:ph idx="1"/>
          </p:nvPr>
        </p:nvSpPr>
        <p:spPr/>
        <p:txBody>
          <a:bodyPr/>
          <a:lstStyle/>
          <a:p>
            <a:r>
              <a:rPr lang="de-DE" dirty="0"/>
              <a:t>Die Befunde werden nach einer erfolgreichen Zustellung an Client gelöscht</a:t>
            </a:r>
          </a:p>
          <a:p>
            <a:r>
              <a:rPr lang="de-DE" dirty="0"/>
              <a:t>Die Befunde werden nach einem Monat auf dem Server gelöscht</a:t>
            </a:r>
          </a:p>
        </p:txBody>
      </p:sp>
    </p:spTree>
    <p:extLst>
      <p:ext uri="{BB962C8B-B14F-4D97-AF65-F5344CB8AC3E}">
        <p14:creationId xmlns:p14="http://schemas.microsoft.com/office/powerpoint/2010/main" val="2639188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a:t>Web Applikation Firewall (WAF)</a:t>
            </a:r>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416539" y="1690688"/>
            <a:ext cx="870267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242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2923" y="443876"/>
            <a:ext cx="8218246" cy="6108226"/>
          </a:xfrm>
        </p:spPr>
      </p:pic>
    </p:spTree>
    <p:extLst>
      <p:ext uri="{BB962C8B-B14F-4D97-AF65-F5344CB8AC3E}">
        <p14:creationId xmlns:p14="http://schemas.microsoft.com/office/powerpoint/2010/main" val="2411374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361706"/>
          </a:xfrm>
        </p:spPr>
        <p:txBody>
          <a:bodyPr>
            <a:noAutofit/>
          </a:bodyPr>
          <a:lstStyle/>
          <a:p>
            <a:r>
              <a:rPr lang="de-DE" sz="2000" b="1" dirty="0" smtClean="0"/>
              <a:t>Bedeutungen von technischen Begriffe</a:t>
            </a:r>
            <a:endParaRPr lang="de-DE" sz="2000" b="1" dirty="0"/>
          </a:p>
        </p:txBody>
      </p:sp>
      <p:sp>
        <p:nvSpPr>
          <p:cNvPr id="3" name="Inhaltsplatzhalter 2"/>
          <p:cNvSpPr>
            <a:spLocks noGrp="1"/>
          </p:cNvSpPr>
          <p:nvPr>
            <p:ph idx="1"/>
          </p:nvPr>
        </p:nvSpPr>
        <p:spPr>
          <a:xfrm>
            <a:off x="735623" y="992555"/>
            <a:ext cx="10720754" cy="5450131"/>
          </a:xfrm>
        </p:spPr>
        <p:txBody>
          <a:bodyPr numCol="2">
            <a:normAutofit/>
          </a:bodyPr>
          <a:lstStyle/>
          <a:p>
            <a:pPr>
              <a:lnSpc>
                <a:spcPct val="100000"/>
              </a:lnSpc>
            </a:pPr>
            <a:r>
              <a:rPr lang="de-DE" sz="1600" dirty="0" smtClean="0"/>
              <a:t>App/Applikation</a:t>
            </a:r>
          </a:p>
          <a:p>
            <a:pPr marL="457200" lvl="1" indent="0">
              <a:lnSpc>
                <a:spcPct val="100000"/>
              </a:lnSpc>
              <a:buNone/>
            </a:pPr>
            <a:r>
              <a:rPr lang="de-DE" sz="1200" dirty="0" smtClean="0">
                <a:solidFill>
                  <a:schemeClr val="bg1">
                    <a:lumMod val="65000"/>
                  </a:schemeClr>
                </a:solidFill>
              </a:rPr>
              <a:t>Eine Anwendung, die auf einem mobilen Gerät ausgeführt wird.</a:t>
            </a:r>
          </a:p>
          <a:p>
            <a:pPr>
              <a:lnSpc>
                <a:spcPct val="100000"/>
              </a:lnSpc>
            </a:pPr>
            <a:r>
              <a:rPr lang="de-DE" sz="1600" dirty="0" smtClean="0"/>
              <a:t>Internet</a:t>
            </a:r>
            <a:endParaRPr lang="de-DE" sz="1600" dirty="0"/>
          </a:p>
          <a:p>
            <a:pPr marL="457200" lvl="1" indent="0">
              <a:lnSpc>
                <a:spcPct val="100000"/>
              </a:lnSpc>
              <a:buNone/>
            </a:pPr>
            <a:r>
              <a:rPr lang="de-DE" sz="1200" dirty="0">
                <a:solidFill>
                  <a:schemeClr val="bg1">
                    <a:lumMod val="65000"/>
                  </a:schemeClr>
                </a:solidFill>
              </a:rPr>
              <a:t>Eine Netzwerkinfrastruktur, </a:t>
            </a:r>
            <a:r>
              <a:rPr lang="de-DE" sz="1200" dirty="0" smtClean="0">
                <a:solidFill>
                  <a:schemeClr val="bg1">
                    <a:lumMod val="65000"/>
                  </a:schemeClr>
                </a:solidFill>
              </a:rPr>
              <a:t>welche technisch und physikalisch für jeder erreichbar sein kann. </a:t>
            </a:r>
            <a:endParaRPr lang="de-DE" sz="1200" dirty="0">
              <a:solidFill>
                <a:schemeClr val="bg1">
                  <a:lumMod val="65000"/>
                </a:schemeClr>
              </a:solidFill>
            </a:endParaRPr>
          </a:p>
          <a:p>
            <a:pPr>
              <a:lnSpc>
                <a:spcPct val="100000"/>
              </a:lnSpc>
            </a:pPr>
            <a:r>
              <a:rPr lang="de-DE" sz="1600" dirty="0" smtClean="0"/>
              <a:t>Intranet</a:t>
            </a:r>
            <a:endParaRPr lang="de-DE" sz="1600" dirty="0"/>
          </a:p>
          <a:p>
            <a:pPr marL="457200" lvl="1" indent="0">
              <a:lnSpc>
                <a:spcPct val="100000"/>
              </a:lnSpc>
              <a:buNone/>
            </a:pPr>
            <a:r>
              <a:rPr lang="de-DE" sz="1200" dirty="0" smtClean="0">
                <a:solidFill>
                  <a:schemeClr val="bg1">
                    <a:lumMod val="65000"/>
                  </a:schemeClr>
                </a:solidFill>
              </a:rPr>
              <a:t>Eine Netzwerkinfrastruktur, welche nur von einem internen Netz(meistens nur im Haus) erreichbar ist</a:t>
            </a:r>
          </a:p>
          <a:p>
            <a:pPr>
              <a:lnSpc>
                <a:spcPct val="100000"/>
              </a:lnSpc>
            </a:pPr>
            <a:r>
              <a:rPr lang="de-DE" sz="1600" dirty="0" smtClean="0"/>
              <a:t> Service</a:t>
            </a:r>
          </a:p>
          <a:p>
            <a:pPr marL="457200" lvl="1" indent="0">
              <a:lnSpc>
                <a:spcPct val="100000"/>
              </a:lnSpc>
              <a:buNone/>
            </a:pPr>
            <a:r>
              <a:rPr lang="de-DE" sz="1200" dirty="0" smtClean="0">
                <a:solidFill>
                  <a:schemeClr val="bg1">
                    <a:lumMod val="65000"/>
                  </a:schemeClr>
                </a:solidFill>
              </a:rPr>
              <a:t>Eine Anwendung, die auf einem Server dauerhaft ausgeführt wird. Diese Anwendung stellt die Daten und Business-Logik den berechtigten Kommunikationspartner zur Verfügung. </a:t>
            </a:r>
            <a:endParaRPr lang="de-DE" sz="1200" dirty="0">
              <a:solidFill>
                <a:schemeClr val="bg1">
                  <a:lumMod val="65000"/>
                </a:schemeClr>
              </a:solidFill>
            </a:endParaRPr>
          </a:p>
          <a:p>
            <a:pPr>
              <a:lnSpc>
                <a:spcPct val="100000"/>
              </a:lnSpc>
            </a:pPr>
            <a:r>
              <a:rPr lang="de-DE" sz="1600" dirty="0"/>
              <a:t> </a:t>
            </a:r>
            <a:r>
              <a:rPr lang="de-DE" sz="1600" dirty="0" smtClean="0"/>
              <a:t>ServiceInside</a:t>
            </a:r>
            <a:endParaRPr lang="de-DE" sz="1600" dirty="0"/>
          </a:p>
          <a:p>
            <a:pPr marL="457200" lvl="1" indent="0">
              <a:lnSpc>
                <a:spcPct val="100000"/>
              </a:lnSpc>
              <a:buNone/>
            </a:pPr>
            <a:r>
              <a:rPr lang="de-DE" sz="1200" dirty="0" smtClean="0">
                <a:solidFill>
                  <a:schemeClr val="bg1">
                    <a:lumMod val="65000"/>
                  </a:schemeClr>
                </a:solidFill>
              </a:rPr>
              <a:t>Ein Service(s. </a:t>
            </a:r>
            <a:r>
              <a:rPr lang="de-DE" sz="1200" dirty="0">
                <a:solidFill>
                  <a:schemeClr val="bg1">
                    <a:lumMod val="65000"/>
                  </a:schemeClr>
                </a:solidFill>
              </a:rPr>
              <a:t>Definition</a:t>
            </a:r>
            <a:r>
              <a:rPr lang="de-DE" sz="1200" dirty="0" smtClean="0">
                <a:solidFill>
                  <a:schemeClr val="bg1">
                    <a:lumMod val="65000"/>
                  </a:schemeClr>
                </a:solidFill>
              </a:rPr>
              <a:t>), der die Daten nur für den ServiceOutside aus einem Intranet(s. </a:t>
            </a:r>
            <a:r>
              <a:rPr lang="de-DE" sz="1200" dirty="0">
                <a:solidFill>
                  <a:schemeClr val="bg1">
                    <a:lumMod val="65000"/>
                  </a:schemeClr>
                </a:solidFill>
              </a:rPr>
              <a:t>D</a:t>
            </a:r>
            <a:r>
              <a:rPr lang="de-DE" sz="1200" dirty="0" smtClean="0">
                <a:solidFill>
                  <a:schemeClr val="bg1">
                    <a:lumMod val="65000"/>
                  </a:schemeClr>
                </a:solidFill>
              </a:rPr>
              <a:t>efinition) bereitstellt.</a:t>
            </a:r>
          </a:p>
          <a:p>
            <a:pPr>
              <a:lnSpc>
                <a:spcPct val="100000"/>
              </a:lnSpc>
            </a:pPr>
            <a:r>
              <a:rPr lang="de-DE" sz="1600" dirty="0"/>
              <a:t> </a:t>
            </a:r>
            <a:r>
              <a:rPr lang="de-DE" sz="1600" dirty="0" smtClean="0"/>
              <a:t>ServiceOutside</a:t>
            </a:r>
            <a:endParaRPr lang="de-DE" sz="1600" dirty="0"/>
          </a:p>
          <a:p>
            <a:pPr marL="457200" lvl="1" indent="0">
              <a:lnSpc>
                <a:spcPct val="100000"/>
              </a:lnSpc>
              <a:buNone/>
            </a:pPr>
            <a:r>
              <a:rPr lang="de-DE" sz="1200" dirty="0">
                <a:solidFill>
                  <a:schemeClr val="bg1">
                    <a:lumMod val="65000"/>
                  </a:schemeClr>
                </a:solidFill>
              </a:rPr>
              <a:t>Ein Service(s. Definition</a:t>
            </a:r>
            <a:r>
              <a:rPr lang="de-DE" sz="1200" dirty="0" smtClean="0">
                <a:solidFill>
                  <a:schemeClr val="bg1">
                    <a:lumMod val="65000"/>
                  </a:schemeClr>
                </a:solidFill>
              </a:rPr>
              <a:t>), </a:t>
            </a:r>
            <a:r>
              <a:rPr lang="de-DE" sz="1200" dirty="0">
                <a:solidFill>
                  <a:schemeClr val="bg1">
                    <a:lumMod val="65000"/>
                  </a:schemeClr>
                </a:solidFill>
              </a:rPr>
              <a:t>der die Daten nur für </a:t>
            </a:r>
            <a:r>
              <a:rPr lang="de-DE" sz="1200" dirty="0" smtClean="0">
                <a:solidFill>
                  <a:schemeClr val="bg1">
                    <a:lumMod val="65000"/>
                  </a:schemeClr>
                </a:solidFill>
              </a:rPr>
              <a:t>seine berechtigten und validierten mobilen Applikationen bereitstellt. Erhält der ServiceOutside eine Anforderung für die Abholung der Daten aus Intranet(</a:t>
            </a:r>
            <a:r>
              <a:rPr lang="de-DE" sz="1200" dirty="0">
                <a:solidFill>
                  <a:schemeClr val="bg1">
                    <a:lumMod val="65000"/>
                  </a:schemeClr>
                </a:solidFill>
              </a:rPr>
              <a:t>s. </a:t>
            </a:r>
            <a:r>
              <a:rPr lang="de-DE" sz="1200" dirty="0" smtClean="0">
                <a:solidFill>
                  <a:schemeClr val="bg1">
                    <a:lumMod val="65000"/>
                  </a:schemeClr>
                </a:solidFill>
              </a:rPr>
              <a:t>Definition), so leitet er diese Abfrage an ServiceInside(</a:t>
            </a:r>
            <a:r>
              <a:rPr lang="de-DE" sz="1200" dirty="0">
                <a:solidFill>
                  <a:schemeClr val="bg1">
                    <a:lumMod val="65000"/>
                  </a:schemeClr>
                </a:solidFill>
              </a:rPr>
              <a:t>s. </a:t>
            </a:r>
            <a:r>
              <a:rPr lang="de-DE" sz="1200" dirty="0" smtClean="0">
                <a:solidFill>
                  <a:schemeClr val="bg1">
                    <a:lumMod val="65000"/>
                  </a:schemeClr>
                </a:solidFill>
              </a:rPr>
              <a:t>Definition)</a:t>
            </a:r>
            <a:endParaRPr lang="de-DE" sz="1200" dirty="0">
              <a:solidFill>
                <a:schemeClr val="bg1">
                  <a:lumMod val="65000"/>
                </a:schemeClr>
              </a:solidFill>
            </a:endParaRPr>
          </a:p>
          <a:p>
            <a:pPr>
              <a:lnSpc>
                <a:spcPct val="100000"/>
              </a:lnSpc>
            </a:pPr>
            <a:r>
              <a:rPr lang="de-DE" sz="1600" dirty="0" smtClean="0"/>
              <a:t>PUSH-Benachrichtigung</a:t>
            </a:r>
            <a:endParaRPr lang="de-DE" sz="1600" dirty="0"/>
          </a:p>
          <a:p>
            <a:pPr marL="457200" lvl="1" indent="0">
              <a:lnSpc>
                <a:spcPct val="100000"/>
              </a:lnSpc>
              <a:buNone/>
            </a:pPr>
            <a:r>
              <a:rPr lang="de-DE" sz="1200" dirty="0" smtClean="0">
                <a:solidFill>
                  <a:schemeClr val="bg1">
                    <a:lumMod val="65000"/>
                  </a:schemeClr>
                </a:solidFill>
              </a:rPr>
              <a:t>Weckt eine mobile Anwendung aus nicht bereitem Zustand auf und benachrichtigt sie über eine neue Verfügbare Aktion.</a:t>
            </a:r>
            <a:endParaRPr lang="de-DE" sz="1200" dirty="0">
              <a:solidFill>
                <a:schemeClr val="bg1">
                  <a:lumMod val="65000"/>
                </a:schemeClr>
              </a:solidFill>
            </a:endParaRPr>
          </a:p>
          <a:p>
            <a:pPr>
              <a:lnSpc>
                <a:spcPct val="100000"/>
              </a:lnSpc>
            </a:pPr>
            <a:r>
              <a:rPr lang="de-DE" sz="1600" dirty="0" smtClean="0"/>
              <a:t>LIS</a:t>
            </a:r>
            <a:endParaRPr lang="de-DE" sz="1600" dirty="0"/>
          </a:p>
          <a:p>
            <a:pPr marL="457200" lvl="1" indent="0">
              <a:lnSpc>
                <a:spcPct val="100000"/>
              </a:lnSpc>
              <a:buNone/>
            </a:pPr>
            <a:r>
              <a:rPr lang="de-DE" sz="1200" dirty="0" smtClean="0">
                <a:solidFill>
                  <a:schemeClr val="bg1">
                    <a:lumMod val="65000"/>
                  </a:schemeClr>
                </a:solidFill>
              </a:rPr>
              <a:t>Labor Informationssystem (z.B.: Molis)</a:t>
            </a:r>
            <a:endParaRPr lang="de-DE" sz="1200" dirty="0">
              <a:solidFill>
                <a:schemeClr val="bg1">
                  <a:lumMod val="65000"/>
                </a:schemeClr>
              </a:solidFill>
            </a:endParaRPr>
          </a:p>
          <a:p>
            <a:pPr>
              <a:lnSpc>
                <a:spcPct val="100000"/>
              </a:lnSpc>
            </a:pPr>
            <a:r>
              <a:rPr lang="de-DE" sz="1600" dirty="0" smtClean="0"/>
              <a:t>Mirth</a:t>
            </a:r>
            <a:endParaRPr lang="de-DE" sz="1600" dirty="0"/>
          </a:p>
          <a:p>
            <a:pPr marL="457200" lvl="1" indent="0">
              <a:lnSpc>
                <a:spcPct val="100000"/>
              </a:lnSpc>
              <a:buNone/>
            </a:pPr>
            <a:r>
              <a:rPr lang="de-DE" sz="1200" dirty="0" smtClean="0">
                <a:solidFill>
                  <a:schemeClr val="bg1">
                    <a:lumMod val="65000"/>
                  </a:schemeClr>
                </a:solidFill>
              </a:rPr>
              <a:t>Ein Service(s. Definition), der einem LIS (s. Definition) weitere Möglichkeiten für die Datenübertragungen an Fremdsysteme bereitstellt.</a:t>
            </a:r>
            <a:endParaRPr lang="de-DE" sz="1200" dirty="0">
              <a:solidFill>
                <a:schemeClr val="bg1">
                  <a:lumMod val="65000"/>
                </a:schemeClr>
              </a:solidFill>
            </a:endParaRPr>
          </a:p>
          <a:p>
            <a:pPr>
              <a:lnSpc>
                <a:spcPct val="100000"/>
              </a:lnSpc>
            </a:pPr>
            <a:r>
              <a:rPr lang="de-DE" sz="1600" dirty="0" smtClean="0"/>
              <a:t>Midemap</a:t>
            </a:r>
            <a:endParaRPr lang="de-DE" sz="1600" dirty="0"/>
          </a:p>
          <a:p>
            <a:pPr marL="457200" lvl="1" indent="0">
              <a:lnSpc>
                <a:spcPct val="100000"/>
              </a:lnSpc>
              <a:buNone/>
            </a:pPr>
            <a:r>
              <a:rPr lang="de-DE" sz="1200" dirty="0" smtClean="0">
                <a:solidFill>
                  <a:schemeClr val="bg1">
                    <a:lumMod val="65000"/>
                  </a:schemeClr>
                </a:solidFill>
              </a:rPr>
              <a:t>Ein Bild, welches bestimmte Business-Logik der Anwendung darstellt.</a:t>
            </a:r>
          </a:p>
          <a:p>
            <a:pPr>
              <a:lnSpc>
                <a:spcPct val="100000"/>
              </a:lnSpc>
            </a:pPr>
            <a:r>
              <a:rPr lang="de-DE" sz="1600" dirty="0" smtClean="0"/>
              <a:t>Verschlüsselung/Entschlüsselung</a:t>
            </a:r>
            <a:endParaRPr lang="de-DE" sz="1600" dirty="0"/>
          </a:p>
          <a:p>
            <a:pPr marL="457200" lvl="1" indent="0">
              <a:lnSpc>
                <a:spcPct val="100000"/>
              </a:lnSpc>
              <a:buNone/>
            </a:pPr>
            <a:r>
              <a:rPr lang="de-DE" sz="1200" dirty="0" smtClean="0">
                <a:solidFill>
                  <a:schemeClr val="bg1">
                    <a:lumMod val="65000"/>
                  </a:schemeClr>
                </a:solidFill>
              </a:rPr>
              <a:t>Schutz der Dateien/Informationen, die nur für die berechtigten Anwendern</a:t>
            </a:r>
            <a:endParaRPr lang="de-DE" sz="1200" dirty="0">
              <a:solidFill>
                <a:schemeClr val="bg1">
                  <a:lumMod val="65000"/>
                </a:schemeClr>
              </a:solidFill>
            </a:endParaRPr>
          </a:p>
          <a:p>
            <a:pPr marL="457200" lvl="1" indent="0">
              <a:lnSpc>
                <a:spcPct val="100000"/>
              </a:lnSpc>
              <a:buNone/>
            </a:pPr>
            <a:r>
              <a:rPr lang="de-DE" sz="1200" dirty="0" smtClean="0">
                <a:solidFill>
                  <a:schemeClr val="bg1">
                    <a:lumMod val="65000"/>
                  </a:schemeClr>
                </a:solidFill>
              </a:rPr>
              <a:t>lesbar gemacht werden</a:t>
            </a:r>
          </a:p>
          <a:p>
            <a:pPr>
              <a:lnSpc>
                <a:spcPct val="100000"/>
              </a:lnSpc>
            </a:pPr>
            <a:r>
              <a:rPr lang="de-DE" sz="1600" dirty="0" smtClean="0"/>
              <a:t>Hash</a:t>
            </a:r>
            <a:endParaRPr lang="de-DE" sz="1600" dirty="0"/>
          </a:p>
          <a:p>
            <a:pPr marL="457200" lvl="1" indent="0">
              <a:lnSpc>
                <a:spcPct val="100000"/>
              </a:lnSpc>
              <a:buNone/>
            </a:pPr>
            <a:r>
              <a:rPr lang="de-DE" sz="1200" dirty="0" smtClean="0">
                <a:solidFill>
                  <a:schemeClr val="bg1">
                    <a:lumMod val="65000"/>
                  </a:schemeClr>
                </a:solidFill>
              </a:rPr>
              <a:t>Eine Prüfsumme, die vom System anhand eines eingegebenen Wertes erzeugt wird. Ein Hash des selben Wertes bleibt konstant.</a:t>
            </a:r>
            <a:endParaRPr lang="de-DE" sz="1200" dirty="0">
              <a:solidFill>
                <a:schemeClr val="bg1">
                  <a:lumMod val="65000"/>
                </a:schemeClr>
              </a:solidFill>
            </a:endParaRPr>
          </a:p>
          <a:p>
            <a:pPr>
              <a:lnSpc>
                <a:spcPct val="100000"/>
              </a:lnSpc>
            </a:pPr>
            <a:r>
              <a:rPr lang="de-DE" sz="1600" dirty="0" smtClean="0"/>
              <a:t>PGS</a:t>
            </a:r>
            <a:endParaRPr lang="de-DE" sz="1600" dirty="0"/>
          </a:p>
          <a:p>
            <a:pPr marL="457200" lvl="1" indent="0">
              <a:lnSpc>
                <a:spcPct val="100000"/>
              </a:lnSpc>
              <a:buNone/>
            </a:pPr>
            <a:r>
              <a:rPr lang="de-DE" sz="1200" dirty="0" smtClean="0">
                <a:solidFill>
                  <a:schemeClr val="bg1">
                    <a:lumMod val="65000"/>
                  </a:schemeClr>
                </a:solidFill>
              </a:rPr>
              <a:t>Hash(s. Definition) von PLZ + Geburtsdatum + Sampleid (Auftragsnummer)</a:t>
            </a:r>
            <a:endParaRPr lang="de-DE" sz="1200" dirty="0">
              <a:solidFill>
                <a:schemeClr val="bg1">
                  <a:lumMod val="65000"/>
                </a:schemeClr>
              </a:solidFill>
            </a:endParaRPr>
          </a:p>
          <a:p>
            <a:pPr marL="457200" lvl="1" indent="0">
              <a:lnSpc>
                <a:spcPct val="100000"/>
              </a:lnSpc>
              <a:buNone/>
            </a:pPr>
            <a:endParaRPr lang="de-DE" sz="1200" dirty="0">
              <a:solidFill>
                <a:schemeClr val="bg1">
                  <a:lumMod val="65000"/>
                </a:schemeClr>
              </a:solidFill>
            </a:endParaRPr>
          </a:p>
        </p:txBody>
      </p:sp>
    </p:spTree>
    <p:extLst>
      <p:ext uri="{BB962C8B-B14F-4D97-AF65-F5344CB8AC3E}">
        <p14:creationId xmlns:p14="http://schemas.microsoft.com/office/powerpoint/2010/main" val="4187360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726832"/>
            <a:ext cx="10720754" cy="5450131"/>
          </a:xfrm>
        </p:spPr>
        <p:txBody>
          <a:bodyPr numCol="2">
            <a:normAutofit lnSpcReduction="10000"/>
          </a:bodyPr>
          <a:lstStyle/>
          <a:p>
            <a:pPr>
              <a:lnSpc>
                <a:spcPct val="100000"/>
              </a:lnSpc>
            </a:pPr>
            <a:r>
              <a:rPr lang="de-DE" sz="1600" dirty="0" smtClean="0"/>
              <a:t>HL7</a:t>
            </a:r>
          </a:p>
          <a:p>
            <a:pPr marL="457200" lvl="1" indent="0">
              <a:lnSpc>
                <a:spcPct val="100000"/>
              </a:lnSpc>
              <a:buNone/>
            </a:pPr>
            <a:r>
              <a:rPr lang="de-DE" sz="1200" dirty="0" smtClean="0">
                <a:solidFill>
                  <a:schemeClr val="bg1">
                    <a:lumMod val="65000"/>
                  </a:schemeClr>
                </a:solidFill>
              </a:rPr>
              <a:t>Ein Dateiformat, welches zum Datenaustausch in medizinischen Bereiche verwendet wird</a:t>
            </a:r>
          </a:p>
          <a:p>
            <a:pPr>
              <a:lnSpc>
                <a:spcPct val="100000"/>
              </a:lnSpc>
            </a:pPr>
            <a:r>
              <a:rPr lang="de-DE" sz="1600" dirty="0" smtClean="0"/>
              <a:t>HL7 mit embedded PDF</a:t>
            </a:r>
            <a:endParaRPr lang="de-DE" sz="1600" dirty="0"/>
          </a:p>
          <a:p>
            <a:pPr marL="457200" lvl="1" indent="0">
              <a:lnSpc>
                <a:spcPct val="100000"/>
              </a:lnSpc>
              <a:buNone/>
            </a:pPr>
            <a:r>
              <a:rPr lang="de-DE" sz="1200" dirty="0" smtClean="0">
                <a:solidFill>
                  <a:schemeClr val="bg1">
                    <a:lumMod val="65000"/>
                  </a:schemeClr>
                </a:solidFill>
              </a:rPr>
              <a:t>Eine HL7(s. Definition) Datei, welche zusätzlich eine weitere PDF Datei mit sich trägt</a:t>
            </a:r>
          </a:p>
          <a:p>
            <a:pPr>
              <a:lnSpc>
                <a:spcPct val="100000"/>
              </a:lnSpc>
            </a:pPr>
            <a:r>
              <a:rPr lang="de-DE" sz="1600" dirty="0"/>
              <a:t>UDID (Unique Device </a:t>
            </a:r>
            <a:r>
              <a:rPr lang="de-DE" sz="1600" dirty="0" smtClean="0"/>
              <a:t>Identifier)</a:t>
            </a:r>
            <a:endParaRPr lang="de-DE" sz="1600" dirty="0"/>
          </a:p>
          <a:p>
            <a:pPr marL="457200" lvl="1" indent="0">
              <a:lnSpc>
                <a:spcPct val="100000"/>
              </a:lnSpc>
              <a:buNone/>
            </a:pPr>
            <a:r>
              <a:rPr lang="de-DE" sz="1200" dirty="0" smtClean="0">
                <a:solidFill>
                  <a:schemeClr val="bg1">
                    <a:lumMod val="65000"/>
                  </a:schemeClr>
                </a:solidFill>
              </a:rPr>
              <a:t>Eine eindeutige ID eines mobilen Gerätes</a:t>
            </a:r>
            <a:endParaRPr lang="de-DE" sz="1200" dirty="0">
              <a:solidFill>
                <a:schemeClr val="bg1">
                  <a:lumMod val="65000"/>
                </a:schemeClr>
              </a:solidFill>
            </a:endParaRPr>
          </a:p>
          <a:p>
            <a:pPr>
              <a:lnSpc>
                <a:spcPct val="100000"/>
              </a:lnSpc>
            </a:pPr>
            <a:r>
              <a:rPr lang="de-DE" sz="1600" dirty="0" smtClean="0"/>
              <a:t>Public Storage</a:t>
            </a:r>
            <a:endParaRPr lang="de-DE" sz="1600" dirty="0"/>
          </a:p>
          <a:p>
            <a:pPr marL="457200" lvl="1" indent="0">
              <a:lnSpc>
                <a:spcPct val="100000"/>
              </a:lnSpc>
              <a:buNone/>
            </a:pPr>
            <a:r>
              <a:rPr lang="de-DE" sz="1200" dirty="0" smtClean="0">
                <a:solidFill>
                  <a:schemeClr val="bg1">
                    <a:lumMod val="65000"/>
                  </a:schemeClr>
                </a:solidFill>
              </a:rPr>
              <a:t>Ein Verzeichnis, welches von OutsideService(s. Definition) erreichbar ist.</a:t>
            </a:r>
          </a:p>
          <a:p>
            <a:pPr marL="457200" lvl="1" indent="0">
              <a:lnSpc>
                <a:spcPct val="100000"/>
              </a:lnSpc>
              <a:buNone/>
            </a:pPr>
            <a:r>
              <a:rPr lang="de-DE" sz="1200" dirty="0" smtClean="0">
                <a:solidFill>
                  <a:schemeClr val="bg1">
                    <a:lumMod val="65000"/>
                  </a:schemeClr>
                </a:solidFill>
              </a:rPr>
              <a:t>Dieses Verzeichnis enthält die verschlüsselten Daten.</a:t>
            </a:r>
            <a:endParaRPr lang="de-DE" sz="1200" dirty="0">
              <a:solidFill>
                <a:schemeClr val="bg1">
                  <a:lumMod val="65000"/>
                </a:schemeClr>
              </a:solidFill>
            </a:endParaRPr>
          </a:p>
          <a:p>
            <a:pPr>
              <a:lnSpc>
                <a:spcPct val="100000"/>
              </a:lnSpc>
            </a:pPr>
            <a:r>
              <a:rPr lang="de-DE" sz="1600" dirty="0" smtClean="0"/>
              <a:t>Private </a:t>
            </a:r>
            <a:r>
              <a:rPr lang="de-DE" sz="1600" dirty="0"/>
              <a:t>Storage</a:t>
            </a:r>
          </a:p>
          <a:p>
            <a:pPr marL="457200" lvl="1" indent="0">
              <a:lnSpc>
                <a:spcPct val="100000"/>
              </a:lnSpc>
              <a:buNone/>
            </a:pPr>
            <a:r>
              <a:rPr lang="de-DE" sz="1200" dirty="0">
                <a:solidFill>
                  <a:schemeClr val="bg1">
                    <a:lumMod val="65000"/>
                  </a:schemeClr>
                </a:solidFill>
              </a:rPr>
              <a:t>Ein Verzeichnis, welches von </a:t>
            </a:r>
            <a:r>
              <a:rPr lang="de-DE" sz="1200" dirty="0" smtClean="0">
                <a:solidFill>
                  <a:schemeClr val="bg1">
                    <a:lumMod val="65000"/>
                  </a:schemeClr>
                </a:solidFill>
              </a:rPr>
              <a:t>InsideService(s</a:t>
            </a:r>
            <a:r>
              <a:rPr lang="de-DE" sz="1200" dirty="0">
                <a:solidFill>
                  <a:schemeClr val="bg1">
                    <a:lumMod val="65000"/>
                  </a:schemeClr>
                </a:solidFill>
              </a:rPr>
              <a:t>. Definition) erreichbar ist.</a:t>
            </a:r>
          </a:p>
          <a:p>
            <a:pPr marL="457200" lvl="1" indent="0">
              <a:lnSpc>
                <a:spcPct val="100000"/>
              </a:lnSpc>
              <a:buNone/>
            </a:pPr>
            <a:r>
              <a:rPr lang="de-DE" sz="1200" dirty="0">
                <a:solidFill>
                  <a:schemeClr val="bg1">
                    <a:lumMod val="65000"/>
                  </a:schemeClr>
                </a:solidFill>
              </a:rPr>
              <a:t>Dieses Verzeichnis enthält die </a:t>
            </a:r>
            <a:r>
              <a:rPr lang="de-DE" sz="1200" dirty="0" smtClean="0">
                <a:solidFill>
                  <a:schemeClr val="bg1">
                    <a:lumMod val="65000"/>
                  </a:schemeClr>
                </a:solidFill>
              </a:rPr>
              <a:t>originalen HL7(s. Definition) Dateien, nur solange, bis sie verschlüsselt und ins Public Storage(s. Definition) verschoben werden.</a:t>
            </a:r>
            <a:endParaRPr lang="de-DE" sz="1200" dirty="0">
              <a:solidFill>
                <a:schemeClr val="bg1">
                  <a:lumMod val="65000"/>
                </a:schemeClr>
              </a:solidFill>
            </a:endParaRPr>
          </a:p>
          <a:p>
            <a:pPr>
              <a:lnSpc>
                <a:spcPct val="100000"/>
              </a:lnSpc>
            </a:pPr>
            <a:r>
              <a:rPr lang="de-DE" sz="1600" dirty="0" smtClean="0"/>
              <a:t>TrustedHeader</a:t>
            </a:r>
            <a:endParaRPr lang="de-DE" sz="1600" dirty="0"/>
          </a:p>
          <a:p>
            <a:pPr marL="457200" lvl="1" indent="0">
              <a:lnSpc>
                <a:spcPct val="100000"/>
              </a:lnSpc>
              <a:buNone/>
            </a:pPr>
            <a:r>
              <a:rPr lang="de-DE" sz="1200" dirty="0" smtClean="0">
                <a:solidFill>
                  <a:schemeClr val="bg1">
                    <a:lumMod val="65000"/>
                  </a:schemeClr>
                </a:solidFill>
              </a:rPr>
              <a:t>Die Grundinformation einer Abfrage, die auf ihrer Gültigkeit und </a:t>
            </a:r>
            <a:r>
              <a:rPr lang="de-DE" sz="1200" dirty="0">
                <a:solidFill>
                  <a:schemeClr val="bg1">
                    <a:lumMod val="65000"/>
                  </a:schemeClr>
                </a:solidFill>
              </a:rPr>
              <a:t>W</a:t>
            </a:r>
            <a:r>
              <a:rPr lang="de-DE" sz="1200" dirty="0" smtClean="0">
                <a:solidFill>
                  <a:schemeClr val="bg1">
                    <a:lumMod val="65000"/>
                  </a:schemeClr>
                </a:solidFill>
              </a:rPr>
              <a:t>ahrheit validiert</a:t>
            </a:r>
          </a:p>
          <a:p>
            <a:pPr>
              <a:lnSpc>
                <a:spcPct val="100000"/>
              </a:lnSpc>
            </a:pPr>
            <a:r>
              <a:rPr lang="de-DE" sz="1600" dirty="0"/>
              <a:t>End zu End Datenverschlüsselung</a:t>
            </a:r>
          </a:p>
          <a:p>
            <a:pPr marL="457200" lvl="1" indent="0">
              <a:lnSpc>
                <a:spcPct val="100000"/>
              </a:lnSpc>
              <a:buNone/>
            </a:pPr>
            <a:r>
              <a:rPr lang="de-DE" sz="1200" dirty="0" smtClean="0">
                <a:solidFill>
                  <a:schemeClr val="bg1">
                    <a:lumMod val="65000"/>
                  </a:schemeClr>
                </a:solidFill>
              </a:rPr>
              <a:t>Die Datenverschlüsselung (s. Definition), welche nur von seinem berechtigten Empfänger entschlüsselt werden kann.</a:t>
            </a:r>
            <a:endParaRPr lang="de-DE" sz="1200" dirty="0">
              <a:solidFill>
                <a:schemeClr val="bg1">
                  <a:lumMod val="65000"/>
                </a:schemeClr>
              </a:solidFill>
            </a:endParaRPr>
          </a:p>
          <a:p>
            <a:pPr>
              <a:lnSpc>
                <a:spcPct val="100000"/>
              </a:lnSpc>
            </a:pPr>
            <a:r>
              <a:rPr lang="de-DE" sz="1600" dirty="0" smtClean="0"/>
              <a:t>Privater Schlüssel (Private Key)</a:t>
            </a:r>
            <a:endParaRPr lang="de-DE" sz="1600" dirty="0"/>
          </a:p>
          <a:p>
            <a:pPr marL="457200" lvl="1" indent="0">
              <a:lnSpc>
                <a:spcPct val="100000"/>
              </a:lnSpc>
              <a:buNone/>
            </a:pPr>
            <a:r>
              <a:rPr lang="de-DE" sz="1200" dirty="0" smtClean="0">
                <a:solidFill>
                  <a:schemeClr val="bg1">
                    <a:lumMod val="65000"/>
                  </a:schemeClr>
                </a:solidFill>
              </a:rPr>
              <a:t>Ein Hash(s. Definition), der nur von seinem Autor geheim gehalten werden muss. (Dieser wird für die Daten Ver/-und Entschlüsselung verwendet)</a:t>
            </a:r>
            <a:endParaRPr lang="de-DE" sz="1200" dirty="0">
              <a:solidFill>
                <a:schemeClr val="bg1">
                  <a:lumMod val="65000"/>
                </a:schemeClr>
              </a:solidFill>
            </a:endParaRPr>
          </a:p>
          <a:p>
            <a:pPr>
              <a:lnSpc>
                <a:spcPct val="100000"/>
              </a:lnSpc>
            </a:pPr>
            <a:r>
              <a:rPr lang="de-DE" sz="1600" dirty="0" smtClean="0"/>
              <a:t>Öffentlicher Schlüssel (Public Key)</a:t>
            </a:r>
            <a:endParaRPr lang="de-DE" sz="1600" dirty="0"/>
          </a:p>
          <a:p>
            <a:pPr marL="457200" lvl="1" indent="0">
              <a:lnSpc>
                <a:spcPct val="100000"/>
              </a:lnSpc>
              <a:buNone/>
            </a:pPr>
            <a:r>
              <a:rPr lang="de-DE" sz="1200" dirty="0">
                <a:solidFill>
                  <a:schemeClr val="bg1">
                    <a:lumMod val="65000"/>
                  </a:schemeClr>
                </a:solidFill>
              </a:rPr>
              <a:t>Ein Hash(s. Definition), </a:t>
            </a:r>
            <a:r>
              <a:rPr lang="de-DE" sz="1200" dirty="0" smtClean="0">
                <a:solidFill>
                  <a:schemeClr val="bg1">
                    <a:lumMod val="65000"/>
                  </a:schemeClr>
                </a:solidFill>
              </a:rPr>
              <a:t>der von seinem Autor an dritten weiter gegeben kann.</a:t>
            </a:r>
          </a:p>
          <a:p>
            <a:pPr marL="457200" lvl="1" indent="0">
              <a:lnSpc>
                <a:spcPct val="100000"/>
              </a:lnSpc>
              <a:buNone/>
            </a:pPr>
            <a:r>
              <a:rPr lang="de-DE" sz="1200" dirty="0" smtClean="0">
                <a:solidFill>
                  <a:schemeClr val="bg1">
                    <a:lumMod val="65000"/>
                  </a:schemeClr>
                </a:solidFill>
              </a:rPr>
              <a:t>Der Empfänger eines fremd öffentlichen Schlüssels, verwendet diesen, um einen gemeinsamen Hash(s. Definition) zu berechnen. Mit dem gemeinsamen Hash kann er nun die Daten verschlüsseln und anschließend an den Autor des fremd öffentlichen Schlüssels mit eigenem öffentlichen Schlüssel zurücksenden. Der Autor des ursprünglichen öffentlichen Schlüssels, erhält nun die verschlüsselten Daten und einen öffentlichen Schlüssel des Absenders zurück. Er kann nun mit seinem privaten und dem öffentlichen Schlüssel des Absenders wiederum den selben gemeinsamen Hash(s. Definition) berechnen, um mit ihm anschließend die erhaltenen verschlüsselten Daten zu entschlüsseln.</a:t>
            </a:r>
            <a:endParaRPr lang="de-DE" sz="1200" dirty="0">
              <a:solidFill>
                <a:schemeClr val="bg1">
                  <a:lumMod val="65000"/>
                </a:schemeClr>
              </a:solidFill>
            </a:endParaRPr>
          </a:p>
          <a:p>
            <a:pPr>
              <a:lnSpc>
                <a:spcPct val="100000"/>
              </a:lnSpc>
            </a:pPr>
            <a:r>
              <a:rPr lang="de-DE" sz="1600" dirty="0" smtClean="0"/>
              <a:t>HTTPS</a:t>
            </a:r>
            <a:endParaRPr lang="de-DE" sz="1600" dirty="0"/>
          </a:p>
          <a:p>
            <a:pPr marL="457200" lvl="1" indent="0">
              <a:lnSpc>
                <a:spcPct val="100000"/>
              </a:lnSpc>
              <a:buNone/>
            </a:pPr>
            <a:r>
              <a:rPr lang="de-DE" sz="1200" dirty="0" smtClean="0">
                <a:solidFill>
                  <a:schemeClr val="bg1">
                    <a:lumMod val="65000"/>
                  </a:schemeClr>
                </a:solidFill>
              </a:rPr>
              <a:t>Ein sicherer Datentransport zwischen den Kommunikationspartnern im Internet</a:t>
            </a:r>
            <a:endParaRPr lang="de-DE" sz="1200" dirty="0">
              <a:solidFill>
                <a:schemeClr val="bg1">
                  <a:lumMod val="65000"/>
                </a:schemeClr>
              </a:solidFill>
            </a:endParaRPr>
          </a:p>
          <a:p>
            <a:pPr>
              <a:lnSpc>
                <a:spcPct val="100000"/>
              </a:lnSpc>
            </a:pPr>
            <a:r>
              <a:rPr lang="de-DE" sz="1600" dirty="0" smtClean="0"/>
              <a:t>Ratelimiting (</a:t>
            </a:r>
            <a:r>
              <a:rPr lang="de-DE" sz="1600" dirty="0"/>
              <a:t>Brute Force </a:t>
            </a:r>
            <a:r>
              <a:rPr lang="de-DE" sz="1600" dirty="0" smtClean="0"/>
              <a:t>Attacke)</a:t>
            </a:r>
            <a:endParaRPr lang="de-DE" sz="1600" dirty="0"/>
          </a:p>
          <a:p>
            <a:pPr marL="457200" lvl="1" indent="0">
              <a:lnSpc>
                <a:spcPct val="100000"/>
              </a:lnSpc>
              <a:buNone/>
            </a:pPr>
            <a:r>
              <a:rPr lang="de-DE" sz="1200" dirty="0" smtClean="0">
                <a:solidFill>
                  <a:schemeClr val="bg1">
                    <a:lumMod val="65000"/>
                  </a:schemeClr>
                </a:solidFill>
              </a:rPr>
              <a:t>Einschränkung der Anzahl der Abfragen, die sich hinter einander in einer kurzen Zeit folgen</a:t>
            </a:r>
            <a:endParaRPr lang="de-DE" sz="1200" dirty="0">
              <a:solidFill>
                <a:schemeClr val="bg1">
                  <a:lumMod val="65000"/>
                </a:schemeClr>
              </a:solidFill>
            </a:endParaRPr>
          </a:p>
          <a:p>
            <a:pPr>
              <a:lnSpc>
                <a:spcPct val="100000"/>
              </a:lnSpc>
            </a:pPr>
            <a:r>
              <a:rPr lang="de-DE" sz="1600" dirty="0"/>
              <a:t>Web Applikation Firewall (WAF</a:t>
            </a:r>
            <a:r>
              <a:rPr lang="de-DE" sz="1600" dirty="0" smtClean="0"/>
              <a:t>)</a:t>
            </a:r>
            <a:endParaRPr lang="de-DE" sz="1600" dirty="0"/>
          </a:p>
          <a:p>
            <a:pPr marL="457200" lvl="1" indent="0">
              <a:lnSpc>
                <a:spcPct val="100000"/>
              </a:lnSpc>
              <a:buNone/>
            </a:pPr>
            <a:r>
              <a:rPr lang="de-DE" sz="1200" dirty="0" smtClean="0">
                <a:solidFill>
                  <a:schemeClr val="bg1">
                    <a:lumMod val="65000"/>
                  </a:schemeClr>
                </a:solidFill>
              </a:rPr>
              <a:t>Weitere Filter für die Abfrage: Ausschluss von Länder, Protokolle, etc…</a:t>
            </a:r>
            <a:endParaRPr lang="de-DE" sz="1200" dirty="0">
              <a:solidFill>
                <a:schemeClr val="bg1">
                  <a:lumMod val="65000"/>
                </a:schemeClr>
              </a:solidFill>
            </a:endParaRPr>
          </a:p>
          <a:p>
            <a:pPr marL="457200" lvl="1" indent="0">
              <a:lnSpc>
                <a:spcPct val="100000"/>
              </a:lnSpc>
              <a:buNone/>
            </a:pPr>
            <a:endParaRPr lang="de-DE" sz="1200" dirty="0">
              <a:solidFill>
                <a:schemeClr val="bg1">
                  <a:lumMod val="65000"/>
                </a:schemeClr>
              </a:solidFill>
            </a:endParaRPr>
          </a:p>
        </p:txBody>
      </p:sp>
    </p:spTree>
    <p:extLst>
      <p:ext uri="{BB962C8B-B14F-4D97-AF65-F5344CB8AC3E}">
        <p14:creationId xmlns:p14="http://schemas.microsoft.com/office/powerpoint/2010/main" val="43026324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1447</Words>
  <Application>Microsoft Office PowerPoint</Application>
  <PresentationFormat>Breitbild</PresentationFormat>
  <Paragraphs>133</Paragraphs>
  <Slides>15</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Calibri</vt:lpstr>
      <vt:lpstr>Calibri Light</vt:lpstr>
      <vt:lpstr>Office</vt:lpstr>
      <vt:lpstr>Befund App</vt:lpstr>
      <vt:lpstr>Ziel der mobile Applikation</vt:lpstr>
      <vt:lpstr>PowerPoint-Präsentation</vt:lpstr>
      <vt:lpstr>Sicherheitsmethode</vt:lpstr>
      <vt:lpstr>Keine persönlichen Daten im öffentlichen Bereich</vt:lpstr>
      <vt:lpstr>Validierung der Abfragen (TrustedHeader)</vt:lpstr>
      <vt:lpstr>End zu End Datenverschlüsselung (Curv25519/Asymmetrisch) </vt:lpstr>
      <vt:lpstr>Starke Passwortrichtlinie</vt:lpstr>
      <vt:lpstr>HTTPS Datenübertragung</vt:lpstr>
      <vt:lpstr>Ratelimiting (Schutz vor vielen Abfragen 20/Minute)</vt:lpstr>
      <vt:lpstr>Keine Archive Funktionalität, sondern nur Zustellung der aktuellen Befunde </vt:lpstr>
      <vt:lpstr>Web Applikation Firewall (WAF)</vt:lpstr>
      <vt:lpstr>PowerPoint-Präsentation</vt:lpstr>
      <vt:lpstr>Bedeutungen von technischen Begriffe</vt:lpstr>
      <vt:lpstr>PowerPoint-Präsentation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Befund App</dc:title>
  <dc:creator>Irakli Abetschkhrischwili</dc:creator>
  <cp:lastModifiedBy>Irakli Abetschkhrischwili</cp:lastModifiedBy>
  <cp:revision>192</cp:revision>
  <dcterms:created xsi:type="dcterms:W3CDTF">2022-06-07T06:21:33Z</dcterms:created>
  <dcterms:modified xsi:type="dcterms:W3CDTF">2022-06-09T11:52:09Z</dcterms:modified>
</cp:coreProperties>
</file>